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317" r:id="rId3"/>
    <p:sldId id="371" r:id="rId4"/>
    <p:sldId id="373" r:id="rId5"/>
    <p:sldId id="374" r:id="rId6"/>
    <p:sldId id="375" r:id="rId7"/>
    <p:sldId id="377" r:id="rId8"/>
    <p:sldId id="376" r:id="rId9"/>
    <p:sldId id="378" r:id="rId10"/>
    <p:sldId id="385" r:id="rId11"/>
    <p:sldId id="347" r:id="rId12"/>
    <p:sldId id="387" r:id="rId13"/>
    <p:sldId id="288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A0A"/>
    <a:srgbClr val="484600"/>
    <a:srgbClr val="5654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8" autoAdjust="0"/>
    <p:restoredTop sz="99741" autoAdjust="0"/>
  </p:normalViewPr>
  <p:slideViewPr>
    <p:cSldViewPr snapToGrid="0">
      <p:cViewPr varScale="1">
        <p:scale>
          <a:sx n="73" d="100"/>
          <a:sy n="73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1629" y="1122363"/>
            <a:ext cx="6997891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11" y="3602038"/>
            <a:ext cx="61746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1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70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959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488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1630" y="1068292"/>
            <a:ext cx="6927452" cy="285273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1630" y="3948017"/>
            <a:ext cx="692745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5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5258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5758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10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9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50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6450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5758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5758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5258" y="6356351"/>
            <a:ext cx="2057400" cy="365125"/>
          </a:xfrm>
        </p:spPr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15558" y="6356351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44558" y="6356351"/>
            <a:ext cx="2057400" cy="365125"/>
          </a:xfrm>
        </p:spPr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638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341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31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935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96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5258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ood" dir="t"/>
            </a:scene3d>
            <a:sp3d extrusionH="57150" prstMaterial="matte">
              <a:bevelT w="38100" h="38100"/>
            </a:sp3d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258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F458-6A3E-4B0B-AF47-FB9313319433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1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8000"/>
          </a:solidFill>
          <a:latin typeface="Intro 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rcppms.ru/p1aa1.html" TargetMode="External"/><Relationship Id="rId2" Type="http://schemas.openxmlformats.org/officeDocument/2006/relationships/hyperlink" Target="http://cherepanova-a-v.a2b2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483DC-FE5F-40E2-BF98-9004B9D0B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109" y="4270513"/>
            <a:ext cx="6997891" cy="23876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Тема: «</a:t>
            </a:r>
            <a:r>
              <a:rPr lang="ru-RU" dirty="0" smtClean="0"/>
              <a:t>Циклограмма </a:t>
            </a:r>
            <a:r>
              <a:rPr lang="ru-RU" dirty="0"/>
              <a:t>деятельности психолого-педагогического консилиума образовательного учреждения</a:t>
            </a:r>
            <a:r>
              <a:rPr lang="ru-RU" b="1" i="1" dirty="0" smtClean="0"/>
              <a:t>»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22.09.2020 г.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7F93EE9-506F-4E4B-8C27-A2001EA24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3016" y="0"/>
            <a:ext cx="7590984" cy="1418897"/>
          </a:xfrm>
        </p:spPr>
        <p:txBody>
          <a:bodyPr>
            <a:normAutofit lnSpcReduction="10000"/>
          </a:bodyPr>
          <a:lstStyle/>
          <a:p>
            <a:endParaRPr lang="ru-RU" b="1" dirty="0">
              <a:effectLst/>
            </a:endParaRPr>
          </a:p>
          <a:p>
            <a:r>
              <a:rPr lang="ru-RU" sz="3600" b="1" dirty="0" smtClean="0"/>
              <a:t>«Школа председателя психолого-педагогического консилиума»</a:t>
            </a:r>
            <a:endParaRPr lang="ru-RU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2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447" y="232756"/>
            <a:ext cx="7886700" cy="801227"/>
          </a:xfrm>
        </p:spPr>
        <p:txBody>
          <a:bodyPr/>
          <a:lstStyle/>
          <a:p>
            <a:r>
              <a:rPr lang="ru-RU" b="1" dirty="0" smtClean="0"/>
              <a:t>30 сентября 2020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5258" y="739833"/>
            <a:ext cx="7886700" cy="4905115"/>
          </a:xfrm>
        </p:spPr>
        <p:txBody>
          <a:bodyPr>
            <a:normAutofit fontScale="92500"/>
          </a:bodyPr>
          <a:lstStyle/>
          <a:p>
            <a:r>
              <a:rPr lang="ru-RU" b="1" u="sng" dirty="0" smtClean="0"/>
              <a:t>Предварительный просмотр</a:t>
            </a:r>
            <a:r>
              <a:rPr lang="ru-RU" dirty="0" smtClean="0"/>
              <a:t> правильности оформления необходимой для прохождения ЦПМПК документации состоится </a:t>
            </a:r>
            <a:r>
              <a:rPr lang="ru-RU" b="1" u="sng" dirty="0" smtClean="0"/>
              <a:t>30.09.2020</a:t>
            </a:r>
            <a:r>
              <a:rPr lang="ru-RU" dirty="0" smtClean="0"/>
              <a:t> г. </a:t>
            </a:r>
            <a:r>
              <a:rPr lang="ru-RU" b="1" u="sng" dirty="0" smtClean="0"/>
              <a:t>с 9-00 до 11-00 </a:t>
            </a:r>
            <a:r>
              <a:rPr lang="ru-RU" dirty="0" smtClean="0"/>
              <a:t> в кабинете № 8 Управления образования Администрации города Ялта (ул. </a:t>
            </a:r>
            <a:r>
              <a:rPr lang="ru-RU" dirty="0" err="1" smtClean="0"/>
              <a:t>Калинникова</a:t>
            </a:r>
            <a:r>
              <a:rPr lang="ru-RU" dirty="0" smtClean="0"/>
              <a:t> 14).</a:t>
            </a:r>
          </a:p>
          <a:p>
            <a:endParaRPr lang="ru-RU" dirty="0"/>
          </a:p>
          <a:p>
            <a:r>
              <a:rPr lang="ru-RU" dirty="0" smtClean="0"/>
              <a:t>Выездное заседание ЦПМПК по определению </a:t>
            </a:r>
            <a:r>
              <a:rPr lang="ru-RU" dirty="0" err="1" smtClean="0"/>
              <a:t>спецусловий</a:t>
            </a:r>
            <a:r>
              <a:rPr lang="ru-RU" dirty="0" smtClean="0"/>
              <a:t> для обучающихся с ОВЗ, инвалидностью и обучающихся на дому.</a:t>
            </a:r>
          </a:p>
          <a:p>
            <a:r>
              <a:rPr lang="ru-RU" dirty="0" smtClean="0"/>
              <a:t>Место проведения : Управление </a:t>
            </a:r>
            <a:r>
              <a:rPr lang="ru-RU" dirty="0"/>
              <a:t>образования Администрации города Ялта (ул. </a:t>
            </a:r>
            <a:r>
              <a:rPr lang="ru-RU" dirty="0" err="1"/>
              <a:t>Калинникова</a:t>
            </a:r>
            <a:r>
              <a:rPr lang="ru-RU" dirty="0"/>
              <a:t> 14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Время (ориентировочно!) – с 10-30.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7069" y="2709834"/>
            <a:ext cx="7886700" cy="62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ood" dir="t"/>
            </a:scene3d>
            <a:sp3d extrusionH="57150" prstMaterial="matte">
              <a:bevelT w="38100" h="38100"/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8000"/>
                </a:solidFill>
                <a:latin typeface="Intro " panose="02000000000000000000" pitchFamily="50" charset="0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14 октября 2020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258" y="365126"/>
            <a:ext cx="7886700" cy="959177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Перечень необходимых документов для представления на ЦПМПК с целью установления </a:t>
            </a:r>
            <a:r>
              <a:rPr lang="ru-RU" sz="2700" dirty="0" err="1" smtClean="0"/>
              <a:t>спецусловий</a:t>
            </a:r>
            <a:r>
              <a:rPr lang="ru-RU" sz="2700" dirty="0" smtClean="0"/>
              <a:t> для ГИА: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5258" y="1150883"/>
            <a:ext cx="7886700" cy="5470634"/>
          </a:xfrm>
        </p:spPr>
        <p:txBody>
          <a:bodyPr>
            <a:normAutofit fontScale="55000" lnSpcReduction="20000"/>
          </a:bodyPr>
          <a:lstStyle/>
          <a:p>
            <a:pPr lvl="0">
              <a:spcBef>
                <a:spcPts val="0"/>
              </a:spcBef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Выписка из истории развития ребенка, заполненная всеми медицинскими и педагогическими специалистами. В медицинской части выписки врачами должны быть указаны специальные рекомендации для создания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спецусловий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обучающемуся во время ГИА;</a:t>
            </a:r>
          </a:p>
          <a:p>
            <a:pPr lvl="0">
              <a:spcBef>
                <a:spcPts val="0"/>
              </a:spcBef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Направление на ЦПМПК от общеобразовательного учреждения;</a:t>
            </a:r>
          </a:p>
          <a:p>
            <a:pPr lvl="0">
              <a:spcBef>
                <a:spcPts val="0"/>
              </a:spcBef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Заключение психолого-педагогического консилиума общеобразовательного учреждения;</a:t>
            </a:r>
          </a:p>
          <a:p>
            <a:pPr lvl="0">
              <a:spcBef>
                <a:spcPts val="0"/>
              </a:spcBef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Заключение ЯТПМПК, подтверждающее статус обучающегося с ограниченными возможностями здоровья (для обучающихся с ОВЗ);</a:t>
            </a:r>
          </a:p>
          <a:p>
            <a:pPr lvl="0">
              <a:spcBef>
                <a:spcPts val="0"/>
              </a:spcBef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Ксерокопия и оригинал выписки МСЭ об инвалидности (для обучающегося со статусом ребенка-инвалида);</a:t>
            </a:r>
          </a:p>
          <a:p>
            <a:pPr lvl="0">
              <a:spcBef>
                <a:spcPts val="0"/>
              </a:spcBef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Ксерокопия и оригинал справки ВК о необходимости организации обучения на дому на текущий учебный год (для обучающихся на дому);</a:t>
            </a:r>
          </a:p>
          <a:p>
            <a:pPr lvl="0">
              <a:spcBef>
                <a:spcPts val="0"/>
              </a:spcBef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Заверенная копия приказа по общеобразовательному учреждению об организации обучения на дому данного обучающегося на 2020-2021 учебный год (для обучающихся на дому);</a:t>
            </a:r>
          </a:p>
          <a:p>
            <a:pPr lvl="0">
              <a:spcBef>
                <a:spcPts val="0"/>
              </a:spcBef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Ксерокопия и оригинал паспорта родителя, представляющего ребенка на ЦПМПК;</a:t>
            </a:r>
          </a:p>
          <a:p>
            <a:pPr lvl="0">
              <a:spcBef>
                <a:spcPts val="0"/>
              </a:spcBef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Ксерокопия и оригинал паспорта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сайты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Сайт Ялтинской территориальной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комиссии </a:t>
            </a:r>
            <a:r>
              <a:rPr lang="en-US" dirty="0" smtClean="0">
                <a:hlinkClick r:id="rId2"/>
              </a:rPr>
              <a:t>http://cherepanova-a-v.a2b2.ru/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Сайт ГБОУ ОО «Крымский Республиканский центр психолого-педагогического и медико-социального сопровождения»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 https://krcppms.ru/p1aa1.html</a:t>
            </a:r>
            <a:endParaRPr lang="ru-RU" dirty="0" smtClean="0"/>
          </a:p>
          <a:p>
            <a:r>
              <a:rPr lang="ru-RU" dirty="0" smtClean="0"/>
              <a:t>Телефон ЦПМПК: +7(978)2040-836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7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A270EF-E551-4CD0-B0CD-03FFF8858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9600" b="1" dirty="0" smtClean="0"/>
              <a:t>Спасибо.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xmlns="" val="25390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258" y="107432"/>
            <a:ext cx="7886700" cy="1325563"/>
          </a:xfrm>
        </p:spPr>
        <p:txBody>
          <a:bodyPr>
            <a:normAutofit/>
          </a:bodyPr>
          <a:lstStyle/>
          <a:p>
            <a:r>
              <a:rPr lang="ru-RU" sz="5300" b="1" dirty="0" smtClean="0"/>
              <a:t>Август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15258" y="1238596"/>
            <a:ext cx="7886700" cy="5453149"/>
          </a:xfrm>
        </p:spPr>
        <p:txBody>
          <a:bodyPr/>
          <a:lstStyle/>
          <a:p>
            <a:r>
              <a:rPr lang="ru-RU" dirty="0" smtClean="0"/>
              <a:t>Планирование.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Не менее 3 плановых заседаний в год  </a:t>
            </a:r>
          </a:p>
          <a:p>
            <a:pPr marL="0" indent="0">
              <a:buNone/>
            </a:pPr>
            <a:r>
              <a:rPr lang="ru-RU" sz="1400" b="1" dirty="0" smtClean="0"/>
              <a:t>(</a:t>
            </a:r>
            <a:r>
              <a:rPr lang="ru-RU" sz="1400" dirty="0" smtClean="0"/>
              <a:t>Распоряжение </a:t>
            </a:r>
            <a:r>
              <a:rPr lang="ru-RU" sz="1400" dirty="0"/>
              <a:t>Министерства просвещения Российской Федерации от  09.09. 2019 № Р-93 «Об утверждении примерного Положения о психолого-педагогическом консилиуме образовательной организации»)</a:t>
            </a:r>
            <a:r>
              <a:rPr lang="ru-RU" sz="1400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Примерная тематика.</a:t>
            </a:r>
          </a:p>
          <a:p>
            <a:pPr>
              <a:buFontTx/>
              <a:buChar char="-"/>
            </a:pPr>
            <a:r>
              <a:rPr lang="ru-RU" sz="1800" dirty="0" smtClean="0"/>
              <a:t>Сентябрь-октябрь: «Об итогах входной диагностики познавательной сферы обучающихся педагогом-психологом, учителем - логопедом и об организации  психолого-педагогического сопровождения обучающихся…….».</a:t>
            </a:r>
          </a:p>
          <a:p>
            <a:pPr>
              <a:buFontTx/>
              <a:buChar char="-"/>
            </a:pPr>
            <a:r>
              <a:rPr lang="ru-RU" sz="1800" dirty="0" smtClean="0"/>
              <a:t>Ноябрь-декабрь: «Промежуточные результаты </a:t>
            </a:r>
            <a:r>
              <a:rPr lang="ru-RU" sz="1800" dirty="0"/>
              <a:t>психолого-педагогического сопровождения </a:t>
            </a:r>
            <a:r>
              <a:rPr lang="ru-RU" sz="1800" dirty="0" smtClean="0"/>
              <a:t>обучающихся……..»</a:t>
            </a:r>
          </a:p>
          <a:p>
            <a:pPr>
              <a:buFontTx/>
              <a:buChar char="-"/>
            </a:pPr>
            <a:r>
              <a:rPr lang="ru-RU" sz="1800" dirty="0" smtClean="0"/>
              <a:t>Апрель-май: «Подведение итогов деятельности психолого-педагогического консилиума ОУ по сопровождению обучающихся……»</a:t>
            </a:r>
          </a:p>
          <a:p>
            <a:pPr>
              <a:buFontTx/>
              <a:buChar char="-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0633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760" y="215498"/>
            <a:ext cx="7886700" cy="69059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Сентябрь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8" y="1030778"/>
            <a:ext cx="7886700" cy="55944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Выявление обучающихся, нуждающихся в психолого-педагогическом сопровождении </a:t>
            </a:r>
            <a:r>
              <a:rPr lang="ru-RU" sz="1800" dirty="0" smtClean="0">
                <a:solidFill>
                  <a:srgbClr val="FF0000"/>
                </a:solidFill>
              </a:rPr>
              <a:t>(обучающиеся с ОВЗ, находящиеся на надомном обучении или дети-инвалиды, обучающиеся, испытывающие временные трудности в освоении образовательных программ)</a:t>
            </a:r>
          </a:p>
          <a:p>
            <a:r>
              <a:rPr lang="ru-RU" dirty="0" smtClean="0"/>
              <a:t>Проведение «стартового» планового заседания </a:t>
            </a:r>
            <a:r>
              <a:rPr lang="ru-RU" dirty="0" err="1" smtClean="0"/>
              <a:t>ППк</a:t>
            </a:r>
            <a:r>
              <a:rPr lang="ru-RU" dirty="0" smtClean="0"/>
              <a:t> ОУ.</a:t>
            </a:r>
          </a:p>
          <a:p>
            <a:r>
              <a:rPr lang="ru-RU" dirty="0" smtClean="0"/>
              <a:t>Сопровождение обучающихся, нуждающихся в создании </a:t>
            </a:r>
            <a:r>
              <a:rPr lang="ru-RU" dirty="0" err="1" smtClean="0"/>
              <a:t>спецусловий</a:t>
            </a:r>
            <a:r>
              <a:rPr lang="ru-RU" dirty="0" smtClean="0"/>
              <a:t> на ГИА в текущем учебном году, проверка правильности оформления всех документов для ЦПМПК.</a:t>
            </a:r>
          </a:p>
          <a:p>
            <a:r>
              <a:rPr lang="ru-RU" dirty="0" smtClean="0"/>
              <a:t>Подготовка обучающихся, нуждающихся в создании </a:t>
            </a:r>
            <a:r>
              <a:rPr lang="ru-RU" dirty="0" err="1" smtClean="0"/>
              <a:t>спецусловий</a:t>
            </a:r>
            <a:r>
              <a:rPr lang="ru-RU" dirty="0" smtClean="0"/>
              <a:t> и установлению статуса лиц с ОВЗ, к прохождению ЯТПМПК.</a:t>
            </a:r>
          </a:p>
          <a:p>
            <a:r>
              <a:rPr lang="ru-RU" dirty="0" smtClean="0"/>
              <a:t>Подготовка ежемесячного отчета по инклюзии            </a:t>
            </a:r>
            <a:r>
              <a:rPr lang="ru-RU" b="1" u="sng" dirty="0" smtClean="0">
                <a:solidFill>
                  <a:srgbClr val="FF0000"/>
                </a:solidFill>
              </a:rPr>
              <a:t>(до 08 числа).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2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760" y="215498"/>
            <a:ext cx="7886700" cy="69059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Октябрь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8" y="906088"/>
            <a:ext cx="7886700" cy="5719156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 Организация прохождения обучающимися, нуждающимися в </a:t>
            </a:r>
            <a:r>
              <a:rPr lang="ru-RU" sz="3200" dirty="0" err="1" smtClean="0"/>
              <a:t>спецусловиях</a:t>
            </a:r>
            <a:r>
              <a:rPr lang="ru-RU" sz="3200" dirty="0" smtClean="0"/>
              <a:t> на ГИА, выездного заседания ЦПМПК </a:t>
            </a:r>
            <a:r>
              <a:rPr lang="ru-RU" sz="1600" dirty="0" smtClean="0">
                <a:solidFill>
                  <a:srgbClr val="FF0000"/>
                </a:solidFill>
              </a:rPr>
              <a:t>(дети-инвалиды, обучающиеся со статусом ОВЗ, обучающиеся на дому)</a:t>
            </a:r>
          </a:p>
          <a:p>
            <a:r>
              <a:rPr lang="ru-RU" sz="3200" dirty="0" smtClean="0"/>
              <a:t>Заполнение базы детей-инвалидов, оформление форм по исполнению ИПРА детей-инвалидов и передача их в ЯТПМПК.</a:t>
            </a:r>
          </a:p>
          <a:p>
            <a:r>
              <a:rPr lang="ru-RU" sz="3200" dirty="0" smtClean="0"/>
              <a:t>Подготовка обучающихся, нуждающихся в создании </a:t>
            </a:r>
            <a:r>
              <a:rPr lang="ru-RU" sz="3200" dirty="0" err="1" smtClean="0"/>
              <a:t>спецусловий</a:t>
            </a:r>
            <a:r>
              <a:rPr lang="ru-RU" sz="3200" dirty="0" smtClean="0"/>
              <a:t> и установлению статуса лиц с ОВЗ, к прохождению ЯТПМПК.</a:t>
            </a:r>
          </a:p>
          <a:p>
            <a:r>
              <a:rPr lang="ru-RU" sz="3200" dirty="0" smtClean="0"/>
              <a:t>Подготовка </a:t>
            </a:r>
            <a:r>
              <a:rPr lang="ru-RU" sz="3200" dirty="0"/>
              <a:t>ежемесячного отчета по инклюзии </a:t>
            </a:r>
            <a:r>
              <a:rPr lang="ru-RU" sz="3200" b="1" u="sng" dirty="0">
                <a:solidFill>
                  <a:srgbClr val="FF0000"/>
                </a:solidFill>
              </a:rPr>
              <a:t>(до 08 числа</a:t>
            </a:r>
            <a:r>
              <a:rPr lang="ru-RU" sz="3200" b="1" u="sng" dirty="0" smtClean="0">
                <a:solidFill>
                  <a:srgbClr val="FF0000"/>
                </a:solidFill>
              </a:rPr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440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760" y="215498"/>
            <a:ext cx="7886700" cy="69059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Ноябрь-декабрь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8" y="906088"/>
            <a:ext cx="7886700" cy="5719156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Проведение промежуточного планового заседания </a:t>
            </a:r>
            <a:r>
              <a:rPr lang="ru-RU" sz="3200" dirty="0" err="1" smtClean="0"/>
              <a:t>ППк</a:t>
            </a:r>
            <a:r>
              <a:rPr lang="ru-RU" sz="3200" dirty="0" smtClean="0"/>
              <a:t>. </a:t>
            </a:r>
          </a:p>
          <a:p>
            <a:r>
              <a:rPr lang="ru-RU" sz="3200" dirty="0"/>
              <a:t>Подготовка участников муниципальных этапов конкурсов «Учитель-дефектолог России» и «Педагог-психолог России».</a:t>
            </a:r>
          </a:p>
          <a:p>
            <a:r>
              <a:rPr lang="ru-RU" sz="3200" dirty="0" smtClean="0"/>
              <a:t>Оформление полугодового отчета по сопровождению обучающихся с ОВЗ, находящихся на инклюзивном обучении </a:t>
            </a:r>
            <a:r>
              <a:rPr lang="ru-RU" sz="3200" b="1" dirty="0" smtClean="0">
                <a:solidFill>
                  <a:srgbClr val="FF0000"/>
                </a:solidFill>
              </a:rPr>
              <a:t>(до 11 декабря).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3200" dirty="0"/>
              <a:t>Подготовка полугодового мониторинга по инвалидам </a:t>
            </a:r>
            <a:r>
              <a:rPr lang="ru-RU" sz="3200" b="1" dirty="0">
                <a:solidFill>
                  <a:srgbClr val="0070C0"/>
                </a:solidFill>
              </a:rPr>
              <a:t>для прокуратуры </a:t>
            </a:r>
            <a:r>
              <a:rPr lang="ru-RU" sz="3200" b="1" u="sng" dirty="0">
                <a:solidFill>
                  <a:srgbClr val="FF0000"/>
                </a:solidFill>
              </a:rPr>
              <a:t>(до </a:t>
            </a:r>
            <a:r>
              <a:rPr lang="ru-RU" sz="3200" b="1" u="sng" dirty="0" smtClean="0">
                <a:solidFill>
                  <a:srgbClr val="FF0000"/>
                </a:solidFill>
              </a:rPr>
              <a:t>08.12</a:t>
            </a:r>
            <a:r>
              <a:rPr lang="ru-RU" sz="3200" b="1" u="sng" dirty="0">
                <a:solidFill>
                  <a:srgbClr val="FF0000"/>
                </a:solidFill>
              </a:rPr>
              <a:t>).</a:t>
            </a:r>
          </a:p>
          <a:p>
            <a:r>
              <a:rPr lang="ru-RU" sz="3200" dirty="0" smtClean="0"/>
              <a:t>Подготовка обучающихся, нуждающихся в создании </a:t>
            </a:r>
            <a:r>
              <a:rPr lang="ru-RU" sz="3200" dirty="0" err="1" smtClean="0"/>
              <a:t>спецусловий</a:t>
            </a:r>
            <a:r>
              <a:rPr lang="ru-RU" sz="3200" dirty="0" smtClean="0"/>
              <a:t> и установлению статуса лиц с ОВЗ, к прохождению ЯТПМПК.</a:t>
            </a:r>
          </a:p>
          <a:p>
            <a:r>
              <a:rPr lang="ru-RU" sz="3200" dirty="0" smtClean="0"/>
              <a:t>Подготовка </a:t>
            </a:r>
            <a:r>
              <a:rPr lang="ru-RU" sz="3200" dirty="0"/>
              <a:t>ежемесячного отчета по инклюзии </a:t>
            </a:r>
            <a:r>
              <a:rPr lang="ru-RU" sz="3200" b="1" u="sng" dirty="0">
                <a:solidFill>
                  <a:srgbClr val="FF0000"/>
                </a:solidFill>
              </a:rPr>
              <a:t>(до 08 числа</a:t>
            </a:r>
            <a:r>
              <a:rPr lang="ru-RU" sz="3200" b="1" u="sng" dirty="0" smtClean="0">
                <a:solidFill>
                  <a:srgbClr val="FF0000"/>
                </a:solidFill>
              </a:rPr>
              <a:t>).</a:t>
            </a:r>
          </a:p>
          <a:p>
            <a:endParaRPr lang="ru-RU" sz="3200" b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5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760" y="215498"/>
            <a:ext cx="7886700" cy="69059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Январь-март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8" y="906088"/>
            <a:ext cx="7886700" cy="5719156"/>
          </a:xfrm>
        </p:spPr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/>
              <a:t>Заполнение базы детей-инвалидов, оформление форм по исполнению ИПРА детей-инвалидов и передача их в ЯТПМПК.</a:t>
            </a:r>
          </a:p>
          <a:p>
            <a:r>
              <a:rPr lang="ru-RU" sz="3200" dirty="0" smtClean="0"/>
              <a:t>Подготовка обучающихся, нуждающихся в создании </a:t>
            </a:r>
            <a:r>
              <a:rPr lang="ru-RU" sz="3200" dirty="0" err="1" smtClean="0"/>
              <a:t>спецусловий</a:t>
            </a:r>
            <a:r>
              <a:rPr lang="ru-RU" sz="3200" dirty="0" smtClean="0"/>
              <a:t> и установлению статуса лиц с ОВЗ, к прохождению ЯТПМПК </a:t>
            </a:r>
            <a:r>
              <a:rPr lang="ru-RU" sz="3200" u="sng" dirty="0" smtClean="0"/>
              <a:t>(на текущих или выездных заседаниях) </a:t>
            </a:r>
            <a:r>
              <a:rPr lang="ru-RU" sz="2400" b="1" u="sng" dirty="0" smtClean="0">
                <a:solidFill>
                  <a:srgbClr val="FF0000"/>
                </a:solidFill>
              </a:rPr>
              <a:t>(не забываем о 5 классах!)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Подготовка </a:t>
            </a:r>
            <a:r>
              <a:rPr lang="ru-RU" sz="3200" dirty="0"/>
              <a:t>ежемесячного отчета по инклюзии </a:t>
            </a:r>
            <a:r>
              <a:rPr lang="ru-RU" sz="3200" b="1" u="sng" dirty="0">
                <a:solidFill>
                  <a:srgbClr val="FF0000"/>
                </a:solidFill>
              </a:rPr>
              <a:t>(до 08 числа).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8042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760" y="215498"/>
            <a:ext cx="7886700" cy="69059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Апрель 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8" y="906088"/>
            <a:ext cx="7886700" cy="5719156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/>
              <a:t>Проведение недели инклюзивного образования в </a:t>
            </a:r>
            <a:r>
              <a:rPr lang="ru-RU" sz="3200" dirty="0" smtClean="0"/>
              <a:t>ОУ </a:t>
            </a:r>
            <a:r>
              <a:rPr lang="ru-RU" sz="3200" u="sng" dirty="0" smtClean="0">
                <a:solidFill>
                  <a:srgbClr val="FF0000"/>
                </a:solidFill>
              </a:rPr>
              <a:t>(</a:t>
            </a:r>
            <a:r>
              <a:rPr lang="ru-RU" sz="3200" u="sng" dirty="0">
                <a:solidFill>
                  <a:srgbClr val="FF0000"/>
                </a:solidFill>
              </a:rPr>
              <a:t>первая неделя апреля).</a:t>
            </a:r>
          </a:p>
          <a:p>
            <a:r>
              <a:rPr lang="ru-RU" sz="3200" dirty="0" smtClean="0"/>
              <a:t>Участие  ОУ, имеющих отдельные группы для детей с ОВЗ,  в </a:t>
            </a:r>
            <a:r>
              <a:rPr lang="ru-RU" sz="3200" u="sng" dirty="0" smtClean="0"/>
              <a:t>выездных заседаниях ЯТПМПК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Проведение итогового планового заседания </a:t>
            </a:r>
            <a:r>
              <a:rPr lang="ru-RU" sz="3200" dirty="0" err="1" smtClean="0"/>
              <a:t>ППк</a:t>
            </a:r>
            <a:r>
              <a:rPr lang="ru-RU" sz="3200" dirty="0" smtClean="0"/>
              <a:t> ОУ.</a:t>
            </a:r>
          </a:p>
          <a:p>
            <a:r>
              <a:rPr lang="ru-RU" sz="3200" dirty="0" smtClean="0"/>
              <a:t>Оформление годового </a:t>
            </a:r>
            <a:r>
              <a:rPr lang="ru-RU" sz="3200" dirty="0"/>
              <a:t>отчета по сопровождению обучающихся с ОВЗ, находящихся на инклюзивном обучении </a:t>
            </a:r>
            <a:r>
              <a:rPr lang="ru-RU" sz="3200" b="1" dirty="0">
                <a:solidFill>
                  <a:srgbClr val="FF0000"/>
                </a:solidFill>
              </a:rPr>
              <a:t>(до </a:t>
            </a:r>
            <a:r>
              <a:rPr lang="ru-RU" sz="3200" b="1" dirty="0" smtClean="0">
                <a:solidFill>
                  <a:srgbClr val="FF0000"/>
                </a:solidFill>
              </a:rPr>
              <a:t>05.05).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 Подготовка обучающихся, нуждающихся в создании </a:t>
            </a:r>
            <a:r>
              <a:rPr lang="ru-RU" sz="3200" dirty="0" err="1" smtClean="0"/>
              <a:t>спецусловий</a:t>
            </a:r>
            <a:r>
              <a:rPr lang="ru-RU" sz="3200" dirty="0" smtClean="0"/>
              <a:t> и установлению статуса лиц с ОВЗ, к прохождению ЯТПМПК.</a:t>
            </a:r>
          </a:p>
          <a:p>
            <a:r>
              <a:rPr lang="ru-RU" sz="3200" dirty="0" smtClean="0"/>
              <a:t>Подготовка </a:t>
            </a:r>
            <a:r>
              <a:rPr lang="ru-RU" sz="3200" dirty="0"/>
              <a:t>ежемесячного отчета по </a:t>
            </a:r>
            <a:r>
              <a:rPr lang="ru-RU" sz="3200" dirty="0" smtClean="0"/>
              <a:t>инклюзии   </a:t>
            </a:r>
            <a:r>
              <a:rPr lang="ru-RU" sz="3200" b="1" u="sng" dirty="0" smtClean="0">
                <a:solidFill>
                  <a:srgbClr val="FF0000"/>
                </a:solidFill>
              </a:rPr>
              <a:t>(до 08 числа).</a:t>
            </a:r>
            <a:endParaRPr lang="ru-RU" sz="32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590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760" y="215498"/>
            <a:ext cx="7886700" cy="69059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Май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8" y="906088"/>
            <a:ext cx="7886700" cy="5719156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Подготовка </a:t>
            </a:r>
            <a:r>
              <a:rPr lang="ru-RU" sz="3200" dirty="0"/>
              <a:t>полугодового мониторинга по инвалидам для прокуратуры </a:t>
            </a:r>
            <a:r>
              <a:rPr lang="ru-RU" sz="3200" b="1" u="sng" dirty="0">
                <a:solidFill>
                  <a:srgbClr val="FF0000"/>
                </a:solidFill>
              </a:rPr>
              <a:t>(до </a:t>
            </a:r>
            <a:r>
              <a:rPr lang="ru-RU" sz="3200" b="1" u="sng" dirty="0" smtClean="0">
                <a:solidFill>
                  <a:srgbClr val="FF0000"/>
                </a:solidFill>
              </a:rPr>
              <a:t>10.05).</a:t>
            </a:r>
            <a:endParaRPr lang="ru-RU" sz="3200" b="1" u="sng" dirty="0">
              <a:solidFill>
                <a:srgbClr val="FF0000"/>
              </a:solidFill>
            </a:endParaRPr>
          </a:p>
          <a:p>
            <a:r>
              <a:rPr lang="ru-RU" sz="3200" dirty="0" smtClean="0"/>
              <a:t> Сдача годового </a:t>
            </a:r>
            <a:r>
              <a:rPr lang="ru-RU" sz="3200" dirty="0"/>
              <a:t>отчета по сопровождению обучающихся с ОВЗ, находящихся на инклюзивном обучении </a:t>
            </a:r>
            <a:r>
              <a:rPr lang="ru-RU" sz="3200" b="1" dirty="0">
                <a:solidFill>
                  <a:srgbClr val="FF0000"/>
                </a:solidFill>
              </a:rPr>
              <a:t>(до </a:t>
            </a:r>
            <a:r>
              <a:rPr lang="ru-RU" sz="3200" b="1" dirty="0" smtClean="0">
                <a:solidFill>
                  <a:srgbClr val="FF0000"/>
                </a:solidFill>
              </a:rPr>
              <a:t>05.05). </a:t>
            </a:r>
            <a:endParaRPr lang="ru-RU" sz="1600" b="1" dirty="0">
              <a:solidFill>
                <a:srgbClr val="FF0000"/>
              </a:solidFill>
            </a:endParaRPr>
          </a:p>
          <a:p>
            <a:r>
              <a:rPr lang="ru-RU" sz="3200" dirty="0" smtClean="0"/>
              <a:t> Подготовка </a:t>
            </a:r>
            <a:r>
              <a:rPr lang="ru-RU" sz="3200" dirty="0"/>
              <a:t>ежемесячного отчета по инклюзии </a:t>
            </a:r>
            <a:r>
              <a:rPr lang="ru-RU" sz="3200" b="1" u="sng" dirty="0">
                <a:solidFill>
                  <a:srgbClr val="FF0000"/>
                </a:solidFill>
              </a:rPr>
              <a:t>(до 08 числа</a:t>
            </a:r>
            <a:r>
              <a:rPr lang="ru-RU" sz="3200" b="1" u="sng" dirty="0" smtClean="0">
                <a:solidFill>
                  <a:srgbClr val="FF0000"/>
                </a:solidFill>
              </a:rPr>
              <a:t>).</a:t>
            </a:r>
          </a:p>
          <a:p>
            <a:r>
              <a:rPr lang="ru-RU" sz="3200" dirty="0" smtClean="0"/>
              <a:t>Оповещение</a:t>
            </a:r>
            <a:r>
              <a:rPr lang="ru-RU" sz="3200" dirty="0"/>
              <a:t> </a:t>
            </a:r>
            <a:r>
              <a:rPr lang="ru-RU" sz="3200" dirty="0" smtClean="0"/>
              <a:t>родителей обучающихся, нуждающихся </a:t>
            </a:r>
            <a:r>
              <a:rPr lang="ru-RU" sz="3200" dirty="0"/>
              <a:t>в создании </a:t>
            </a:r>
            <a:r>
              <a:rPr lang="ru-RU" sz="3200" dirty="0" err="1"/>
              <a:t>спецусловий</a:t>
            </a:r>
            <a:r>
              <a:rPr lang="ru-RU" sz="3200" dirty="0"/>
              <a:t> на ГИА в </a:t>
            </a:r>
            <a:r>
              <a:rPr lang="ru-RU" sz="3200" dirty="0" smtClean="0"/>
              <a:t>следующем </a:t>
            </a:r>
            <a:r>
              <a:rPr lang="ru-RU" sz="3200" dirty="0"/>
              <a:t>учебном </a:t>
            </a:r>
            <a:r>
              <a:rPr lang="ru-RU" sz="3200" dirty="0" smtClean="0"/>
              <a:t>году, о необходимости начать оформление документов для прохождения ЦПМПК.</a:t>
            </a:r>
            <a:endParaRPr lang="ru-RU" sz="3200" dirty="0"/>
          </a:p>
          <a:p>
            <a:r>
              <a:rPr lang="ru-RU" sz="3200" dirty="0" smtClean="0"/>
              <a:t>Участие  </a:t>
            </a:r>
            <a:r>
              <a:rPr lang="ru-RU" sz="3200" dirty="0"/>
              <a:t>ОУ, имеющих отдельные группы для детей с </a:t>
            </a:r>
            <a:r>
              <a:rPr lang="ru-RU" sz="3200" dirty="0" smtClean="0"/>
              <a:t>ОВЗ,  </a:t>
            </a:r>
            <a:r>
              <a:rPr lang="ru-RU" sz="3200" dirty="0"/>
              <a:t>в </a:t>
            </a:r>
            <a:r>
              <a:rPr lang="ru-RU" sz="3200" u="sng" dirty="0"/>
              <a:t>выездных заседаниях ЯТПМПК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2530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8" y="1064029"/>
            <a:ext cx="7886700" cy="5112934"/>
          </a:xfrm>
        </p:spPr>
        <p:txBody>
          <a:bodyPr/>
          <a:lstStyle/>
          <a:p>
            <a:r>
              <a:rPr lang="ru-RU" dirty="0" smtClean="0"/>
              <a:t>Планирование деятельности </a:t>
            </a:r>
            <a:r>
              <a:rPr lang="ru-RU" dirty="0" err="1" smtClean="0"/>
              <a:t>ППк</a:t>
            </a:r>
            <a:r>
              <a:rPr lang="ru-RU" dirty="0" smtClean="0"/>
              <a:t> на новый учебный год.</a:t>
            </a:r>
          </a:p>
          <a:p>
            <a:r>
              <a:rPr lang="ru-RU" dirty="0"/>
              <a:t>Участие  ОУ, имеющих отдельные группы для детей с </a:t>
            </a:r>
            <a:r>
              <a:rPr lang="ru-RU" dirty="0" smtClean="0"/>
              <a:t>ОВЗ, и ЯС(К)Ш  </a:t>
            </a:r>
            <a:r>
              <a:rPr lang="ru-RU" dirty="0"/>
              <a:t>в </a:t>
            </a:r>
            <a:r>
              <a:rPr lang="ru-RU" u="sng" dirty="0"/>
              <a:t>выездных заседаниях ЯТПМПК</a:t>
            </a:r>
            <a:r>
              <a:rPr lang="ru-RU" dirty="0"/>
              <a:t>.</a:t>
            </a:r>
          </a:p>
          <a:p>
            <a:r>
              <a:rPr lang="ru-RU" dirty="0" smtClean="0"/>
              <a:t>Подготовка </a:t>
            </a:r>
            <a:r>
              <a:rPr lang="ru-RU" dirty="0"/>
              <a:t>обучающихся, нуждающихся в создании </a:t>
            </a:r>
            <a:r>
              <a:rPr lang="ru-RU" dirty="0" err="1"/>
              <a:t>спецусловий</a:t>
            </a:r>
            <a:r>
              <a:rPr lang="ru-RU" dirty="0"/>
              <a:t> и установлению статуса лиц с ОВЗ, к прохождению ЯТПМПК </a:t>
            </a:r>
            <a:r>
              <a:rPr lang="ru-RU" sz="2000" b="1" u="sng" dirty="0" smtClean="0">
                <a:solidFill>
                  <a:srgbClr val="FF0000"/>
                </a:solidFill>
              </a:rPr>
              <a:t>(</a:t>
            </a:r>
            <a:r>
              <a:rPr lang="ru-RU" sz="2000" b="1" u="sng" dirty="0">
                <a:solidFill>
                  <a:srgbClr val="FF0000"/>
                </a:solidFill>
              </a:rPr>
              <a:t>не забываем о 5 классах!)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5258" y="481505"/>
            <a:ext cx="7886700" cy="690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/>
              <a:lightRig rig="flood" dir="t"/>
            </a:scene3d>
            <a:sp3d extrusionH="57150" prstMaterial="matte">
              <a:bevelT w="38100" h="38100"/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8000"/>
                </a:solidFill>
                <a:latin typeface="Intro " panose="02000000000000000000" pitchFamily="50" charset="0"/>
                <a:ea typeface="+mj-ea"/>
                <a:cs typeface="+mj-cs"/>
              </a:defRPr>
            </a:lvl1pPr>
          </a:lstStyle>
          <a:p>
            <a:r>
              <a:rPr lang="ru-RU" sz="5400" b="1" dirty="0" smtClean="0"/>
              <a:t>Июнь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197570059"/>
      </p:ext>
    </p:extLst>
  </p:cSld>
  <p:clrMapOvr>
    <a:masterClrMapping/>
  </p:clrMapOvr>
</p:sld>
</file>

<file path=ppt/theme/theme1.xml><?xml version="1.0" encoding="utf-8"?>
<a:theme xmlns:a="http://schemas.openxmlformats.org/drawingml/2006/main" name="Униве3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Униве2.potx" id="{DB9B1845-C0C9-4B43-A50D-DB02809D67F3}" vid="{55C57EF8-460F-4C8D-9453-3BB5F63B8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Униве3</Template>
  <TotalTime>4592</TotalTime>
  <Words>867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Униве3</vt:lpstr>
      <vt:lpstr>Тема: «Циклограмма деятельности психолого-педагогического консилиума образовательного учреждения»  22.09.2020 г.    </vt:lpstr>
      <vt:lpstr>Август</vt:lpstr>
      <vt:lpstr>Сентябрь</vt:lpstr>
      <vt:lpstr>Октябрь</vt:lpstr>
      <vt:lpstr>Ноябрь-декабрь</vt:lpstr>
      <vt:lpstr>Январь-март</vt:lpstr>
      <vt:lpstr>Апрель </vt:lpstr>
      <vt:lpstr>Май</vt:lpstr>
      <vt:lpstr>Слайд 9</vt:lpstr>
      <vt:lpstr>30 сентября 2020</vt:lpstr>
      <vt:lpstr>Перечень необходимых документов для представления на ЦПМПК с целью установления спецусловий для ГИА: </vt:lpstr>
      <vt:lpstr>Полезные сайты</vt:lpstr>
      <vt:lpstr>Спасибо.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 – источник знаний</dc:title>
  <dc:creator>Марина</dc:creator>
  <cp:lastModifiedBy>Пользователь Windows</cp:lastModifiedBy>
  <cp:revision>280</cp:revision>
  <cp:lastPrinted>2020-08-12T12:32:37Z</cp:lastPrinted>
  <dcterms:created xsi:type="dcterms:W3CDTF">2019-07-28T09:59:28Z</dcterms:created>
  <dcterms:modified xsi:type="dcterms:W3CDTF">2020-12-19T12:40:52Z</dcterms:modified>
</cp:coreProperties>
</file>